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67" r:id="rId1"/>
  </p:sldMasterIdLst>
  <p:sldIdLst>
    <p:sldId id="256" r:id="rId2"/>
    <p:sldId id="267" r:id="rId3"/>
    <p:sldId id="264" r:id="rId4"/>
    <p:sldId id="257" r:id="rId5"/>
    <p:sldId id="259" r:id="rId6"/>
    <p:sldId id="261" r:id="rId7"/>
    <p:sldId id="265" r:id="rId8"/>
    <p:sldId id="260" r:id="rId9"/>
    <p:sldId id="262" r:id="rId10"/>
    <p:sldId id="258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311409-DD83-A844-A21F-8D032185AA12}" v="24" dt="2024-08-20T19:43:30.5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–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–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–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87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40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14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275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102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51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1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387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145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050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4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525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4" r:id="rId1"/>
    <p:sldLayoutId id="2147484165" r:id="rId2"/>
    <p:sldLayoutId id="2147484166" r:id="rId3"/>
    <p:sldLayoutId id="2147484156" r:id="rId4"/>
    <p:sldLayoutId id="2147484157" r:id="rId5"/>
    <p:sldLayoutId id="2147484158" r:id="rId6"/>
    <p:sldLayoutId id="2147484159" r:id="rId7"/>
    <p:sldLayoutId id="2147484160" r:id="rId8"/>
    <p:sldLayoutId id="2147484161" r:id="rId9"/>
    <p:sldLayoutId id="2147484162" r:id="rId10"/>
    <p:sldLayoutId id="21474841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sam.allwood3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C88933B-CFB2-4662-9CA9-2C1E08385B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09EEE1-52DB-4A86-AFCE-CCE904184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2"/>
            <a:ext cx="12192000" cy="68573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FC455-902F-EE17-7010-8F74400F7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1015" y="788240"/>
            <a:ext cx="5988961" cy="2547406"/>
          </a:xfrm>
        </p:spPr>
        <p:txBody>
          <a:bodyPr>
            <a:normAutofit fontScale="90000"/>
          </a:bodyPr>
          <a:lstStyle/>
          <a:p>
            <a:pPr algn="r">
              <a:lnSpc>
                <a:spcPct val="150000"/>
              </a:lnSpc>
            </a:pPr>
            <a:r>
              <a:rPr lang="en-US" sz="4000" b="1" i="0" dirty="0">
                <a:latin typeface="+mn-lt"/>
              </a:rPr>
              <a:t>Unemployment and </a:t>
            </a:r>
            <a:br>
              <a:rPr lang="en-US" sz="4000" b="1" i="0" dirty="0">
                <a:latin typeface="+mn-lt"/>
              </a:rPr>
            </a:br>
            <a:r>
              <a:rPr lang="en-US" sz="4000" b="1" i="0" dirty="0">
                <a:latin typeface="+mn-lt"/>
              </a:rPr>
              <a:t>public transport </a:t>
            </a:r>
            <a:br>
              <a:rPr lang="en-US" sz="4000" b="1" i="0" dirty="0">
                <a:latin typeface="+mn-lt"/>
              </a:rPr>
            </a:br>
            <a:r>
              <a:rPr lang="en-US" sz="4000" b="1" i="0" dirty="0">
                <a:latin typeface="+mn-lt"/>
              </a:rPr>
              <a:t>job accessibility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69D849-CC1C-4242-3394-15C0DAABED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4401" y="5219803"/>
            <a:ext cx="7778389" cy="943386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Case study: Greater Manchester</a:t>
            </a:r>
          </a:p>
        </p:txBody>
      </p:sp>
      <p:pic>
        <p:nvPicPr>
          <p:cNvPr id="7" name="Picture 6" descr="A blue abstract watercolor pattern on a white background">
            <a:extLst>
              <a:ext uri="{FF2B5EF4-FFF2-40B4-BE49-F238E27FC236}">
                <a16:creationId xmlns:a16="http://schemas.microsoft.com/office/drawing/2014/main" id="{32DD238E-F75D-83B7-9347-F89795CAAC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968" r="30202" b="-1"/>
          <a:stretch/>
        </p:blipFill>
        <p:spPr>
          <a:xfrm>
            <a:off x="-2573" y="10"/>
            <a:ext cx="4811317" cy="6857988"/>
          </a:xfrm>
          <a:custGeom>
            <a:avLst/>
            <a:gdLst/>
            <a:ahLst/>
            <a:cxnLst/>
            <a:rect l="l" t="t" r="r" b="b"/>
            <a:pathLst>
              <a:path w="4811317" h="6857998">
                <a:moveTo>
                  <a:pt x="0" y="0"/>
                </a:moveTo>
                <a:lnTo>
                  <a:pt x="4811317" y="0"/>
                </a:lnTo>
                <a:lnTo>
                  <a:pt x="2712446" y="6857998"/>
                </a:lnTo>
                <a:lnTo>
                  <a:pt x="0" y="6857998"/>
                </a:lnTo>
                <a:close/>
              </a:path>
            </a:pathLst>
          </a:cu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6FE4BA-3BD1-4AB3-A3EB-39FF16D96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418764" y="0"/>
            <a:ext cx="815637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D85EF3-E980-4EF9-BF91-C0540D30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15" idx="2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468380"/>
            <a:ext cx="6096000" cy="138961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2F03430-D29D-78DA-BDCC-520C15FFD2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23" t="22142" r="15195" b="2940"/>
          <a:stretch/>
        </p:blipFill>
        <p:spPr>
          <a:xfrm>
            <a:off x="915673" y="943156"/>
            <a:ext cx="5025341" cy="47849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F32003-96D5-895A-5448-91929D3F26F0}"/>
              </a:ext>
            </a:extLst>
          </p:cNvPr>
          <p:cNvSpPr txBox="1"/>
          <p:nvPr/>
        </p:nvSpPr>
        <p:spPr>
          <a:xfrm>
            <a:off x="955768" y="5287957"/>
            <a:ext cx="4184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Population Density in GMCA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F05D47-B6FC-7C4C-5A65-7A9D599B9788}"/>
              </a:ext>
            </a:extLst>
          </p:cNvPr>
          <p:cNvSpPr txBox="1"/>
          <p:nvPr/>
        </p:nvSpPr>
        <p:spPr>
          <a:xfrm>
            <a:off x="9795642" y="6064469"/>
            <a:ext cx="21343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1" cap="all" spc="300" dirty="0">
                <a:solidFill>
                  <a:schemeClr val="tx2"/>
                </a:solidFill>
              </a:rPr>
              <a:t>18</a:t>
            </a:r>
            <a:r>
              <a:rPr lang="en-US" sz="1200" b="1" cap="all" spc="300" baseline="30000" dirty="0">
                <a:solidFill>
                  <a:schemeClr val="tx2"/>
                </a:solidFill>
              </a:rPr>
              <a:t>th</a:t>
            </a:r>
            <a:r>
              <a:rPr lang="en-US" sz="1200" b="1" cap="all" spc="300" dirty="0">
                <a:solidFill>
                  <a:schemeClr val="tx2"/>
                </a:solidFill>
              </a:rPr>
              <a:t> Sept 2024</a:t>
            </a:r>
          </a:p>
        </p:txBody>
      </p:sp>
    </p:spTree>
    <p:extLst>
      <p:ext uri="{BB962C8B-B14F-4D97-AF65-F5344CB8AC3E}">
        <p14:creationId xmlns:p14="http://schemas.microsoft.com/office/powerpoint/2010/main" val="2776865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36EA6-3C6A-CC18-C96D-050922784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55648"/>
            <a:ext cx="9906000" cy="1382156"/>
          </a:xfrm>
        </p:spPr>
        <p:txBody>
          <a:bodyPr/>
          <a:lstStyle/>
          <a:p>
            <a:r>
              <a:rPr lang="en-US" dirty="0"/>
              <a:t>Fixed effects regression</a:t>
            </a:r>
          </a:p>
        </p:txBody>
      </p:sp>
      <p:pic>
        <p:nvPicPr>
          <p:cNvPr id="5" name="Content Placeholder 4" descr="A map of the different areas of the area&#10;&#10;Description automatically generated">
            <a:extLst>
              <a:ext uri="{FF2B5EF4-FFF2-40B4-BE49-F238E27FC236}">
                <a16:creationId xmlns:a16="http://schemas.microsoft.com/office/drawing/2014/main" id="{C149EDEC-E877-4EC0-E908-01CBC7E932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t="22804" r="246" b="23477"/>
          <a:stretch/>
        </p:blipFill>
        <p:spPr>
          <a:xfrm>
            <a:off x="7452395" y="2427890"/>
            <a:ext cx="4119533" cy="3269427"/>
          </a:xfr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0E924FC-990C-0C38-9ADA-DC0C76EE0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539294"/>
              </p:ext>
            </p:extLst>
          </p:nvPr>
        </p:nvGraphicFramePr>
        <p:xfrm>
          <a:off x="861848" y="1072944"/>
          <a:ext cx="6735136" cy="5326009"/>
        </p:xfrm>
        <a:graphic>
          <a:graphicData uri="http://schemas.openxmlformats.org/drawingml/2006/table">
            <a:tbl>
              <a:tblPr/>
              <a:tblGrid>
                <a:gridCol w="2466856">
                  <a:extLst>
                    <a:ext uri="{9D8B030D-6E8A-4147-A177-3AD203B41FA5}">
                      <a16:colId xmlns:a16="http://schemas.microsoft.com/office/drawing/2014/main" val="4276047672"/>
                    </a:ext>
                  </a:extLst>
                </a:gridCol>
                <a:gridCol w="1075948">
                  <a:extLst>
                    <a:ext uri="{9D8B030D-6E8A-4147-A177-3AD203B41FA5}">
                      <a16:colId xmlns:a16="http://schemas.microsoft.com/office/drawing/2014/main" val="2303094454"/>
                    </a:ext>
                  </a:extLst>
                </a:gridCol>
                <a:gridCol w="153336">
                  <a:extLst>
                    <a:ext uri="{9D8B030D-6E8A-4147-A177-3AD203B41FA5}">
                      <a16:colId xmlns:a16="http://schemas.microsoft.com/office/drawing/2014/main" val="1206864965"/>
                    </a:ext>
                  </a:extLst>
                </a:gridCol>
                <a:gridCol w="1432850">
                  <a:extLst>
                    <a:ext uri="{9D8B030D-6E8A-4147-A177-3AD203B41FA5}">
                      <a16:colId xmlns:a16="http://schemas.microsoft.com/office/drawing/2014/main" val="1506935313"/>
                    </a:ext>
                  </a:extLst>
                </a:gridCol>
                <a:gridCol w="1606146">
                  <a:extLst>
                    <a:ext uri="{9D8B030D-6E8A-4147-A177-3AD203B41FA5}">
                      <a16:colId xmlns:a16="http://schemas.microsoft.com/office/drawing/2014/main" val="3186661827"/>
                    </a:ext>
                  </a:extLst>
                </a:gridCol>
              </a:tblGrid>
              <a:tr h="254687">
                <a:tc gridSpan="5">
                  <a:txBody>
                    <a:bodyPr/>
                    <a:lstStyle/>
                    <a:p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60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378692"/>
                  </a:ext>
                </a:extLst>
              </a:tr>
              <a:tr h="183164">
                <a:tc gridSpan="3"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effectLst/>
                        </a:rPr>
                        <a:t>Dependent variable log(unemployment rate)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/>
                        <a:t>FE-LL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FE-LL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FE-LL-Instrumental Variables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1435943"/>
                  </a:ext>
                </a:extLst>
              </a:tr>
              <a:tr h="183164">
                <a:tc gridSpan="5">
                  <a:txBody>
                    <a:bodyPr/>
                    <a:lstStyle/>
                    <a:p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64901"/>
                  </a:ext>
                </a:extLst>
              </a:tr>
              <a:tr h="320537"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effectLst/>
                        </a:rPr>
                        <a:t>Public Transport Job Accessibility (PTJA) (x10</a:t>
                      </a:r>
                      <a:r>
                        <a:rPr lang="en-GB" sz="1600" baseline="30000" dirty="0">
                          <a:effectLst/>
                        </a:rPr>
                        <a:t>3</a:t>
                      </a:r>
                      <a:r>
                        <a:rPr lang="en-GB" sz="1600" dirty="0">
                          <a:effectLst/>
                        </a:rPr>
                        <a:t>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 dirty="0"/>
                        <a:t>-0.0006 (0.0001) *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 dirty="0"/>
                        <a:t>-0.0006 (0.0001) *</a:t>
                      </a:r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/>
                        <a:t>-0.0006 (0.0001) *</a:t>
                      </a:r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8792775"/>
                  </a:ext>
                </a:extLst>
              </a:tr>
              <a:tr h="183164"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effectLst/>
                        </a:rPr>
                        <a:t>Estimated PTJA - IV (x10</a:t>
                      </a:r>
                      <a:r>
                        <a:rPr lang="en-GB" sz="1600" baseline="30000" dirty="0">
                          <a:effectLst/>
                        </a:rPr>
                        <a:t>3</a:t>
                      </a:r>
                      <a:r>
                        <a:rPr lang="en-GB" sz="1600" dirty="0">
                          <a:effectLst/>
                        </a:rPr>
                        <a:t>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 sz="160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 sz="160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-0.0059 (0.0016) *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7145098"/>
                  </a:ext>
                </a:extLst>
              </a:tr>
              <a:tr h="183164"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>
                          <a:effectLst/>
                        </a:rPr>
                        <a:t>No-car rate (%)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 dirty="0"/>
                        <a:t>0.0219 (0.0008) *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/>
                        <a:t>0.0219 (0.0008) *</a:t>
                      </a:r>
                      <a:endParaRPr lang="en-GB" sz="160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/>
                        <a:t>0.0219 (0.0008) *</a:t>
                      </a:r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4746745"/>
                  </a:ext>
                </a:extLst>
              </a:tr>
              <a:tr h="183164"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>
                          <a:effectLst/>
                        </a:rPr>
                        <a:t>Estimated no-car rate - IV (%)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 sz="160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 sz="160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0.0467 (0.0056) *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2413663"/>
                  </a:ext>
                </a:extLst>
              </a:tr>
              <a:tr h="183164"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>
                          <a:effectLst/>
                        </a:rPr>
                        <a:t>White people (%)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 dirty="0"/>
                        <a:t>-0.0078 (0.0004) *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 dirty="0"/>
                        <a:t>-0.0078 (0.0004) *</a:t>
                      </a:r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/>
                        <a:t>-0.0078 (0.0004) *</a:t>
                      </a:r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-0.0124 (0.0019) *</a:t>
                      </a:r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1979006"/>
                  </a:ext>
                </a:extLst>
              </a:tr>
              <a:tr h="183164"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>
                          <a:effectLst/>
                        </a:rPr>
                        <a:t>Single-parent households (%)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 dirty="0"/>
                        <a:t>0.0194 (0.0017) *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/>
                        <a:t>0.0194 (0.0017) *</a:t>
                      </a:r>
                      <a:endParaRPr lang="en-GB" sz="160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/>
                        <a:t>0.0194 (0.0017) *</a:t>
                      </a:r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0.0059 (0.0037)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8338816"/>
                  </a:ext>
                </a:extLst>
              </a:tr>
              <a:tr h="183164"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>
                          <a:effectLst/>
                        </a:rPr>
                        <a:t>Low-qualified rate (%)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 dirty="0"/>
                        <a:t>0.0065 (0.0011)*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GB" sz="1600" dirty="0"/>
                        <a:t>0.0065 (0.0011)*</a:t>
                      </a:r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 dirty="0"/>
                        <a:t>0.0065 (0.0011)*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-0.0099 (0.0051)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1069066"/>
                  </a:ext>
                </a:extLst>
              </a:tr>
              <a:tr h="183164">
                <a:tc gridSpan="5">
                  <a:txBody>
                    <a:bodyPr/>
                    <a:lstStyle/>
                    <a:p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9745977"/>
                  </a:ext>
                </a:extLst>
              </a:tr>
              <a:tr h="183164">
                <a:tc gridSpan="3">
                  <a:txBody>
                    <a:bodyPr/>
                    <a:lstStyle/>
                    <a:p>
                      <a:pPr algn="l"/>
                      <a:r>
                        <a:rPr lang="en-GB" sz="1600">
                          <a:effectLst/>
                        </a:rPr>
                        <a:t>AIC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/>
                        <a:t>6160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GB" sz="160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6160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1746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5441985"/>
                  </a:ext>
                </a:extLst>
              </a:tr>
              <a:tr h="183164">
                <a:tc gridSpan="3"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effectLst/>
                        </a:rPr>
                        <a:t>Observations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/>
                        <a:t>1,702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GB" sz="160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1,702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1,702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7948813"/>
                  </a:ext>
                </a:extLst>
              </a:tr>
              <a:tr h="183164">
                <a:tc gridSpan="3">
                  <a:txBody>
                    <a:bodyPr/>
                    <a:lstStyle/>
                    <a:p>
                      <a:pPr algn="l"/>
                      <a:r>
                        <a:rPr lang="en-GB" sz="1600">
                          <a:effectLst/>
                        </a:rPr>
                        <a:t>R</a:t>
                      </a:r>
                      <a:r>
                        <a:rPr lang="en-GB" sz="1600" baseline="30000">
                          <a:effectLst/>
                        </a:rPr>
                        <a:t>2</a:t>
                      </a:r>
                      <a:endParaRPr lang="en-GB" sz="160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/>
                        <a:t>0.7771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GB" sz="160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0.7771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023978"/>
                  </a:ext>
                </a:extLst>
              </a:tr>
              <a:tr h="183164">
                <a:tc gridSpan="3"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effectLst/>
                        </a:rPr>
                        <a:t>Residual Std. Error (</a:t>
                      </a:r>
                      <a:r>
                        <a:rPr lang="en-GB" sz="1600" dirty="0" err="1">
                          <a:effectLst/>
                        </a:rPr>
                        <a:t>df</a:t>
                      </a:r>
                      <a:r>
                        <a:rPr lang="en-GB" sz="1600" dirty="0">
                          <a:effectLst/>
                        </a:rPr>
                        <a:t> = 1679)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r>
                        <a:rPr lang="en-GB" sz="1600" dirty="0"/>
                        <a:t>0.2614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GB" sz="160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0.2614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0.4012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9234269"/>
                  </a:ext>
                </a:extLst>
              </a:tr>
              <a:tr h="183164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effectLst/>
                        </a:rPr>
                        <a:t>Wu-</a:t>
                      </a:r>
                      <a:r>
                        <a:rPr lang="en-GB" sz="1600" dirty="0" err="1">
                          <a:effectLst/>
                        </a:rPr>
                        <a:t>hausman</a:t>
                      </a:r>
                      <a:r>
                        <a:rPr lang="en-GB" sz="1600" dirty="0">
                          <a:effectLst/>
                        </a:rPr>
                        <a:t> statistic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54 ; p-value = 10</a:t>
                      </a:r>
                      <a:r>
                        <a:rPr lang="en-GB" sz="1600" baseline="30000" dirty="0"/>
                        <a:t>-23</a:t>
                      </a:r>
                      <a:endParaRPr lang="en-GB" sz="1600" dirty="0"/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976745"/>
                  </a:ext>
                </a:extLst>
              </a:tr>
              <a:tr h="183164">
                <a:tc gridSpan="5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effectLst/>
                        </a:rPr>
                        <a:t>Standard errors in parentheses.                                                                        * = p &lt; 0.05</a:t>
                      </a: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3400670"/>
                  </a:ext>
                </a:extLst>
              </a:tr>
              <a:tr h="183164">
                <a:tc>
                  <a:txBody>
                    <a:bodyPr/>
                    <a:lstStyle/>
                    <a:p>
                      <a:pPr algn="l"/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r"/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GB" sz="1600" dirty="0">
                        <a:effectLst/>
                      </a:endParaRPr>
                    </a:p>
                  </a:txBody>
                  <a:tcPr marL="36255" marR="36255" marT="18128" marB="18128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2762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9834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6776D3-57F2-9D31-067B-65C565C41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8C7D8-0903-6089-CF18-18E8C8FD1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31AA84-07D5-6BF4-A396-A1882BC43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72918"/>
            <a:ext cx="9906000" cy="4024424"/>
          </a:xfrm>
        </p:spPr>
        <p:txBody>
          <a:bodyPr>
            <a:normAutofit/>
          </a:bodyPr>
          <a:lstStyle/>
          <a:p>
            <a:r>
              <a:rPr lang="en-US" sz="2800" dirty="0"/>
              <a:t>Correlation established between PTJA and unemployment rate in GMCA</a:t>
            </a:r>
          </a:p>
          <a:p>
            <a:r>
              <a:rPr lang="en-US" sz="2800" dirty="0"/>
              <a:t>Jobs are lacking in the regional towns where public transport is not significantly less than Manchester/Salford</a:t>
            </a:r>
          </a:p>
          <a:p>
            <a:r>
              <a:rPr lang="en-US" sz="2800" dirty="0"/>
              <a:t>Fixed effects modelling approach </a:t>
            </a:r>
            <a:r>
              <a:rPr lang="en-US" sz="2800" dirty="0" err="1"/>
              <a:t>analysed</a:t>
            </a:r>
            <a:r>
              <a:rPr lang="en-US" sz="2800" dirty="0"/>
              <a:t> and considered appropriate</a:t>
            </a:r>
          </a:p>
          <a:p>
            <a:r>
              <a:rPr lang="en-US" sz="2800" dirty="0"/>
              <a:t>Instrumental variables show endogeneity bias is reducing magnitude of relationship</a:t>
            </a:r>
          </a:p>
          <a:p>
            <a:r>
              <a:rPr lang="en-US" sz="2800" dirty="0"/>
              <a:t>All models are wrong, but some are useful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FB5425-63EC-225C-D21B-D076C0F1FFF3}"/>
              </a:ext>
            </a:extLst>
          </p:cNvPr>
          <p:cNvSpPr txBox="1"/>
          <p:nvPr/>
        </p:nvSpPr>
        <p:spPr>
          <a:xfrm>
            <a:off x="6096000" y="5862934"/>
            <a:ext cx="5496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Sam Allwood</a:t>
            </a:r>
          </a:p>
          <a:p>
            <a:pPr algn="r"/>
            <a:r>
              <a:rPr lang="en-US" dirty="0">
                <a:hlinkClick r:id="rId2"/>
              </a:rPr>
              <a:t>sam.allwood3@gmail.com</a:t>
            </a:r>
            <a:endParaRPr lang="en-US" dirty="0"/>
          </a:p>
          <a:p>
            <a:pPr algn="r"/>
            <a:r>
              <a:rPr lang="en-US" dirty="0"/>
              <a:t>07540 013246</a:t>
            </a:r>
          </a:p>
        </p:txBody>
      </p:sp>
    </p:spTree>
    <p:extLst>
      <p:ext uri="{BB962C8B-B14F-4D97-AF65-F5344CB8AC3E}">
        <p14:creationId xmlns:p14="http://schemas.microsoft.com/office/powerpoint/2010/main" val="290768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16DF7-1014-841F-CF6A-99ABA9951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16344-72CA-189B-03D2-002082C9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641" y="585953"/>
            <a:ext cx="9906000" cy="1382156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ACEACE-FCE5-9CC4-CD57-F284EF23E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9737" y="1799345"/>
            <a:ext cx="8208580" cy="439912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Methodology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Datasets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Geospatial Distributions </a:t>
            </a:r>
          </a:p>
          <a:p>
            <a:pPr lvl="2"/>
            <a:r>
              <a:rPr lang="en-US" dirty="0"/>
              <a:t>Travel time to employment </a:t>
            </a:r>
            <a:r>
              <a:rPr lang="en-US" dirty="0" err="1"/>
              <a:t>centre</a:t>
            </a:r>
            <a:endParaRPr lang="en-US" dirty="0"/>
          </a:p>
          <a:p>
            <a:pPr lvl="2"/>
            <a:r>
              <a:rPr lang="en-US" dirty="0"/>
              <a:t>Job locations</a:t>
            </a:r>
          </a:p>
          <a:p>
            <a:pPr lvl="2"/>
            <a:r>
              <a:rPr lang="en-US" dirty="0"/>
              <a:t>Public Transport Job Accessibility</a:t>
            </a:r>
          </a:p>
          <a:p>
            <a:pPr lvl="2"/>
            <a:r>
              <a:rPr lang="en-US" dirty="0"/>
              <a:t>Unemployment Rates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Regression Results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Conclusions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04962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88EDA-2008-8906-DEB7-76F7129EB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FB28B-186A-D618-4D79-C906009C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8755E6-88A3-BBCE-7158-D4429A66F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72918"/>
            <a:ext cx="10250214" cy="4024424"/>
          </a:xfrm>
        </p:spPr>
        <p:txBody>
          <a:bodyPr>
            <a:normAutofit/>
          </a:bodyPr>
          <a:lstStyle/>
          <a:p>
            <a:r>
              <a:rPr lang="en-US" sz="2800" dirty="0"/>
              <a:t>Public transport travel time matrix in R5R </a:t>
            </a:r>
          </a:p>
          <a:p>
            <a:pPr lvl="1"/>
            <a:r>
              <a:rPr lang="en-US" sz="2400" dirty="0"/>
              <a:t>Allow separately for private vehicles</a:t>
            </a:r>
          </a:p>
          <a:p>
            <a:r>
              <a:rPr lang="en-US" sz="2800" dirty="0"/>
              <a:t>National Travel Survey to derive commuting travel time distribution</a:t>
            </a:r>
          </a:p>
          <a:p>
            <a:r>
              <a:rPr lang="en-US" sz="2800" dirty="0"/>
              <a:t>Job accessibility index distribution</a:t>
            </a:r>
          </a:p>
          <a:p>
            <a:r>
              <a:rPr lang="en-US" sz="2800" dirty="0"/>
              <a:t>Fixed effects regression modelling at LSOA level</a:t>
            </a:r>
          </a:p>
          <a:p>
            <a:pPr lvl="1"/>
            <a:r>
              <a:rPr lang="en-US" sz="2400" dirty="0"/>
              <a:t>Other covariates no-car rate, ethnicity, single-parent households, low-qualifications </a:t>
            </a:r>
          </a:p>
          <a:p>
            <a:r>
              <a:rPr lang="en-US" sz="2800" dirty="0"/>
              <a:t>Instrumental variables to control endogeneity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14030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0AB42-1FBD-6745-0154-76C60EA41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C6BB2E8-9818-D117-C116-20DC1AECA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20368"/>
            <a:ext cx="9906000" cy="4024424"/>
          </a:xfrm>
        </p:spPr>
        <p:txBody>
          <a:bodyPr/>
          <a:lstStyle/>
          <a:p>
            <a:r>
              <a:rPr lang="en-US" dirty="0"/>
              <a:t>Timetables from BODS (GTFS) and Rail Delivery Group (CIF translated to GTFS)</a:t>
            </a:r>
          </a:p>
          <a:p>
            <a:r>
              <a:rPr lang="en-US" dirty="0"/>
              <a:t>Socio-demographic data from Census from 2021</a:t>
            </a:r>
          </a:p>
          <a:p>
            <a:r>
              <a:rPr lang="en-US" dirty="0"/>
              <a:t>Geographic datasets from ONS Open Geoportal</a:t>
            </a:r>
          </a:p>
          <a:p>
            <a:r>
              <a:rPr lang="en-US" dirty="0"/>
              <a:t>Business Register and Employee Survey (BRES) 2021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National datasets filtered for GMCA</a:t>
            </a:r>
          </a:p>
        </p:txBody>
      </p:sp>
    </p:spTree>
    <p:extLst>
      <p:ext uri="{BB962C8B-B14F-4D97-AF65-F5344CB8AC3E}">
        <p14:creationId xmlns:p14="http://schemas.microsoft.com/office/powerpoint/2010/main" val="3115316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BB4C6-CFC4-127B-0485-F35C9895C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535" y="384029"/>
            <a:ext cx="9433533" cy="1234966"/>
          </a:xfrm>
        </p:spPr>
        <p:txBody>
          <a:bodyPr>
            <a:normAutofit/>
          </a:bodyPr>
          <a:lstStyle/>
          <a:p>
            <a:r>
              <a:rPr lang="en-US" sz="2800" dirty="0"/>
              <a:t>Travel time to local employment </a:t>
            </a:r>
            <a:r>
              <a:rPr lang="en-US" sz="2800" dirty="0" err="1"/>
              <a:t>centre</a:t>
            </a:r>
            <a:r>
              <a:rPr lang="en-US" sz="2800" dirty="0"/>
              <a:t> by public transport</a:t>
            </a:r>
          </a:p>
        </p:txBody>
      </p:sp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7B0369A8-D67F-5AF8-552D-DCD873592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" t="12196" r="-1179" b="15069"/>
          <a:stretch/>
        </p:blipFill>
        <p:spPr>
          <a:xfrm>
            <a:off x="1566484" y="1318235"/>
            <a:ext cx="9433532" cy="474107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F187EF-BFCF-C0FA-F4E9-3E00DD1E641A}"/>
              </a:ext>
            </a:extLst>
          </p:cNvPr>
          <p:cNvSpPr txBox="1"/>
          <p:nvPr/>
        </p:nvSpPr>
        <p:spPr>
          <a:xfrm>
            <a:off x="9704937" y="4188940"/>
            <a:ext cx="18411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Shows travel time to employment </a:t>
            </a:r>
            <a:r>
              <a:rPr lang="en-US" dirty="0" err="1"/>
              <a:t>centres</a:t>
            </a:r>
            <a:r>
              <a:rPr lang="en-US" dirty="0"/>
              <a:t> is well distributed across regional towns and cities</a:t>
            </a:r>
          </a:p>
        </p:txBody>
      </p:sp>
    </p:spTree>
    <p:extLst>
      <p:ext uri="{BB962C8B-B14F-4D97-AF65-F5344CB8AC3E}">
        <p14:creationId xmlns:p14="http://schemas.microsoft.com/office/powerpoint/2010/main" val="928000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2390E98D-68FF-4337-BEC4-1C2A519A00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870"/>
          <a:stretch/>
        </p:blipFill>
        <p:spPr>
          <a:xfrm>
            <a:off x="1713186" y="1103587"/>
            <a:ext cx="9131236" cy="4950372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29D22E6-BC3C-25D3-EE36-22AE9885C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5736" y="297529"/>
            <a:ext cx="9433533" cy="1234966"/>
          </a:xfrm>
        </p:spPr>
        <p:txBody>
          <a:bodyPr>
            <a:normAutofit/>
          </a:bodyPr>
          <a:lstStyle/>
          <a:p>
            <a:r>
              <a:rPr lang="en-US" sz="2800" dirty="0"/>
              <a:t>Job locations across </a:t>
            </a:r>
            <a:r>
              <a:rPr lang="en-US" sz="2800" dirty="0" err="1"/>
              <a:t>Gmca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63E53D-6CAF-EA3F-838B-7FF4EE34E92C}"/>
              </a:ext>
            </a:extLst>
          </p:cNvPr>
          <p:cNvSpPr txBox="1"/>
          <p:nvPr/>
        </p:nvSpPr>
        <p:spPr>
          <a:xfrm>
            <a:off x="8492359" y="5492803"/>
            <a:ext cx="3100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Showing outlines of major towns and cities as defined by ONS</a:t>
            </a:r>
          </a:p>
        </p:txBody>
      </p:sp>
    </p:spTree>
    <p:extLst>
      <p:ext uri="{BB962C8B-B14F-4D97-AF65-F5344CB8AC3E}">
        <p14:creationId xmlns:p14="http://schemas.microsoft.com/office/powerpoint/2010/main" val="3807097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91E1A-55BD-FAE9-15DC-FC64E3E62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122" y="510951"/>
            <a:ext cx="10475415" cy="8503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en-US" sz="2800" dirty="0"/>
              <a:t>Demographics of regional towns and cities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5EC5688-953A-FFB0-4CC5-6027B422A9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6969022"/>
              </p:ext>
            </p:extLst>
          </p:nvPr>
        </p:nvGraphicFramePr>
        <p:xfrm>
          <a:off x="1451530" y="1361308"/>
          <a:ext cx="9288940" cy="449748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6569">
                  <a:extLst>
                    <a:ext uri="{9D8B030D-6E8A-4147-A177-3AD203B41FA5}">
                      <a16:colId xmlns:a16="http://schemas.microsoft.com/office/drawing/2014/main" val="437257814"/>
                    </a:ext>
                  </a:extLst>
                </a:gridCol>
                <a:gridCol w="1159007">
                  <a:extLst>
                    <a:ext uri="{9D8B030D-6E8A-4147-A177-3AD203B41FA5}">
                      <a16:colId xmlns:a16="http://schemas.microsoft.com/office/drawing/2014/main" val="3842429978"/>
                    </a:ext>
                  </a:extLst>
                </a:gridCol>
                <a:gridCol w="1857788">
                  <a:extLst>
                    <a:ext uri="{9D8B030D-6E8A-4147-A177-3AD203B41FA5}">
                      <a16:colId xmlns:a16="http://schemas.microsoft.com/office/drawing/2014/main" val="2641041493"/>
                    </a:ext>
                  </a:extLst>
                </a:gridCol>
                <a:gridCol w="1857788">
                  <a:extLst>
                    <a:ext uri="{9D8B030D-6E8A-4147-A177-3AD203B41FA5}">
                      <a16:colId xmlns:a16="http://schemas.microsoft.com/office/drawing/2014/main" val="4075374431"/>
                    </a:ext>
                  </a:extLst>
                </a:gridCol>
                <a:gridCol w="1857788">
                  <a:extLst>
                    <a:ext uri="{9D8B030D-6E8A-4147-A177-3AD203B41FA5}">
                      <a16:colId xmlns:a16="http://schemas.microsoft.com/office/drawing/2014/main" val="271663065"/>
                    </a:ext>
                  </a:extLst>
                </a:gridCol>
              </a:tblGrid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GB" sz="1800" dirty="0">
                          <a:effectLst/>
                        </a:rPr>
                        <a:t> 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Jobs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Population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Jobs per person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Unemployment Rate (%)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0251249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Salford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135,550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104,009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1.30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7.33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5702071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Manchester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449,450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559,951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0.80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7.14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45623962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Stockport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72,125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104,038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0.69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4.48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6428419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Wigan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38,790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74,354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0.52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5.20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38881086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Bury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26,180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59,523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0.44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5.78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16529571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Oldham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43,865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116,125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0.38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8.93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13767583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Bolton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64,660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174,224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0.37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7.13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47565595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Rochdale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33,675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97,065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0.35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7.27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9588162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GMCA Urban Areas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864,295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560,761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1.54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6.86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925511163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GMCA Suburban Areas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643,420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750,409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0.86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4.61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5321145"/>
                  </a:ext>
                </a:extLst>
              </a:tr>
              <a:tr h="32659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GMCA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>
                          <a:effectLst/>
                        </a:rPr>
                        <a:t>1,507,715</a:t>
                      </a:r>
                      <a:endParaRPr lang="en-GB" sz="20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1,311,170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1.15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5.58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775157"/>
                  </a:ext>
                </a:extLst>
              </a:tr>
              <a:tr h="356286">
                <a:tc>
                  <a:txBody>
                    <a:bodyPr/>
                    <a:lstStyle/>
                    <a:p>
                      <a:pPr marL="63500" marR="63500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England and Wales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dirty="0">
                          <a:effectLst/>
                        </a:rPr>
                        <a:t>4.86</a:t>
                      </a:r>
                      <a:endParaRPr lang="en-GB" sz="20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64502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9839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map of a city&#10;&#10;Description automatically generated">
            <a:extLst>
              <a:ext uri="{FF2B5EF4-FFF2-40B4-BE49-F238E27FC236}">
                <a16:creationId xmlns:a16="http://schemas.microsoft.com/office/drawing/2014/main" id="{7950291B-1963-D020-284A-20FFE6BB28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1835" y="885110"/>
            <a:ext cx="9115333" cy="508777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334F70D-7C90-8DB0-B1F7-3581A1421F46}"/>
              </a:ext>
            </a:extLst>
          </p:cNvPr>
          <p:cNvSpPr txBox="1">
            <a:spLocks/>
          </p:cNvSpPr>
          <p:nvPr/>
        </p:nvSpPr>
        <p:spPr>
          <a:xfrm>
            <a:off x="1063249" y="198674"/>
            <a:ext cx="9433533" cy="1234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Public transport job accessibility index</a:t>
            </a:r>
          </a:p>
        </p:txBody>
      </p:sp>
    </p:spTree>
    <p:extLst>
      <p:ext uri="{BB962C8B-B14F-4D97-AF65-F5344CB8AC3E}">
        <p14:creationId xmlns:p14="http://schemas.microsoft.com/office/powerpoint/2010/main" val="823779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3C73DF73-0351-EA2D-F73F-1F6366C32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0918" y="902656"/>
            <a:ext cx="9304465" cy="519334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48CF6B6-B8A4-9794-D092-3467C1E9EFDE}"/>
              </a:ext>
            </a:extLst>
          </p:cNvPr>
          <p:cNvSpPr txBox="1">
            <a:spLocks/>
          </p:cNvSpPr>
          <p:nvPr/>
        </p:nvSpPr>
        <p:spPr>
          <a:xfrm>
            <a:off x="1249360" y="124536"/>
            <a:ext cx="9433533" cy="1234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Unemployment rate</a:t>
            </a:r>
          </a:p>
        </p:txBody>
      </p:sp>
    </p:spTree>
    <p:extLst>
      <p:ext uri="{BB962C8B-B14F-4D97-AF65-F5344CB8AC3E}">
        <p14:creationId xmlns:p14="http://schemas.microsoft.com/office/powerpoint/2010/main" val="734002720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Override1.xml><?xml version="1.0" encoding="utf-8"?>
<a:themeOverride xmlns:a="http://schemas.openxmlformats.org/drawingml/2006/main">
  <a:clrScheme name="AnalogousFromDarkSeedLeftStep">
    <a:dk1>
      <a:srgbClr val="000000"/>
    </a:dk1>
    <a:lt1>
      <a:srgbClr val="FFFFFF"/>
    </a:lt1>
    <a:dk2>
      <a:srgbClr val="1B2830"/>
    </a:dk2>
    <a:lt2>
      <a:srgbClr val="F1F3F0"/>
    </a:lt2>
    <a:accent1>
      <a:srgbClr val="A629E7"/>
    </a:accent1>
    <a:accent2>
      <a:srgbClr val="592FD9"/>
    </a:accent2>
    <a:accent3>
      <a:srgbClr val="294AE7"/>
    </a:accent3>
    <a:accent4>
      <a:srgbClr val="1787D5"/>
    </a:accent4>
    <a:accent5>
      <a:srgbClr val="22BFBE"/>
    </a:accent5>
    <a:accent6>
      <a:srgbClr val="16C67B"/>
    </a:accent6>
    <a:hlink>
      <a:srgbClr val="3897A9"/>
    </a:hlink>
    <a:folHlink>
      <a:srgbClr val="7F7F7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1682</TotalTime>
  <Words>461</Words>
  <Application>Microsoft Macintosh PowerPoint</Application>
  <PresentationFormat>Widescreen</PresentationFormat>
  <Paragraphs>145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Cambria</vt:lpstr>
      <vt:lpstr>Univers Condensed Light</vt:lpstr>
      <vt:lpstr>Walbaum Display Light</vt:lpstr>
      <vt:lpstr>AngleLinesVTI</vt:lpstr>
      <vt:lpstr>Unemployment and  public transport  job accessibility</vt:lpstr>
      <vt:lpstr>agenda</vt:lpstr>
      <vt:lpstr>methodology</vt:lpstr>
      <vt:lpstr>Datasets</vt:lpstr>
      <vt:lpstr>Travel time to local employment centre by public transport</vt:lpstr>
      <vt:lpstr>Job locations across Gmca</vt:lpstr>
      <vt:lpstr>Demographics of regional towns and cities</vt:lpstr>
      <vt:lpstr>PowerPoint Presentation</vt:lpstr>
      <vt:lpstr>PowerPoint Presentation</vt:lpstr>
      <vt:lpstr>Fixed effects regression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Sam Allwood (student)</dc:creator>
  <cp:lastModifiedBy>Michael Sam Allwood (student)</cp:lastModifiedBy>
  <cp:revision>4</cp:revision>
  <dcterms:created xsi:type="dcterms:W3CDTF">2024-08-20T08:33:49Z</dcterms:created>
  <dcterms:modified xsi:type="dcterms:W3CDTF">2024-09-18T13:32:43Z</dcterms:modified>
</cp:coreProperties>
</file>

<file path=docProps/thumbnail.jpeg>
</file>